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57" r:id="rId5"/>
    <p:sldId id="258" r:id="rId6"/>
    <p:sldId id="259" r:id="rId7"/>
    <p:sldId id="263" r:id="rId8"/>
    <p:sldId id="260" r:id="rId9"/>
    <p:sldId id="261" r:id="rId10"/>
    <p:sldId id="264" r:id="rId11"/>
    <p:sldId id="277" r:id="rId12"/>
    <p:sldId id="276" r:id="rId13"/>
    <p:sldId id="262" r:id="rId14"/>
    <p:sldId id="275" r:id="rId15"/>
    <p:sldId id="265" r:id="rId16"/>
    <p:sldId id="266" r:id="rId17"/>
    <p:sldId id="267" r:id="rId18"/>
    <p:sldId id="269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A52B45F-0F94-4148-AC27-336784454D90}">
          <p14:sldIdLst>
            <p14:sldId id="272"/>
            <p14:sldId id="273"/>
            <p14:sldId id="256"/>
            <p14:sldId id="257"/>
            <p14:sldId id="258"/>
            <p14:sldId id="259"/>
            <p14:sldId id="263"/>
            <p14:sldId id="260"/>
            <p14:sldId id="261"/>
            <p14:sldId id="264"/>
            <p14:sldId id="277"/>
            <p14:sldId id="276"/>
            <p14:sldId id="262"/>
            <p14:sldId id="275"/>
            <p14:sldId id="265"/>
            <p14:sldId id="266"/>
            <p14:sldId id="267"/>
            <p14:sldId id="26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10760-E61B-406C-BAAF-4B77F8B64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87C212-656C-46AC-B9DD-CD8748E6F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A3DDC3-51C7-470A-8B78-612736D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D7E87F-A419-4890-8F55-EAB7D772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D75B1B-2C52-40B6-AB23-C46888FF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12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F0D45-5303-4005-9988-E3A24774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895765-981A-474E-9AB5-775F391BF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B752F5-1851-45E5-B936-3414902F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24680A-1351-4EC8-AC8B-DEB64430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F67E1A-AA98-438D-AD15-B6E2DBE3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14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349443D-24D3-4387-9B56-87952975D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3BC642-C24A-460B-A4AF-CB6DE3809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9A6B83-ADA4-4BCF-A85E-C4BA2AC7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1E5E7F-8D6C-43B7-B514-C5DD9B87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BAE55-223F-4381-9EE6-E34B137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31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6A5FC-1D25-4A93-AFC8-F61909F5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15919-1B46-470C-9035-19657F70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371FA7-CD3F-4247-956C-885B5D6D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4B5215-0119-488B-BFA6-3BB9E326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B3701D-7D28-4310-945C-766DA441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89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180C1-2D6C-4347-9FBF-B2142378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6EED1A-4B6E-4AD9-A43F-3AB1CCD38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A4CF1-8A05-4E6E-9BFC-103E9F3E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28C607-7AD8-4CB8-9C32-BFF5F5E4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129CED-9FB7-49C9-BEE2-2039422D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0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635FC-85C2-4780-9F49-21798EC1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ED5F0E-03D3-4E80-971B-8FC6D5C1A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85DC33-D3DD-46F0-AE68-CCD01F705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15CDDF-39C8-4FD7-9711-1E984081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C39FA4-96AD-40DD-8A9D-8371D681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98C259-789D-4AC9-970B-240D0BBC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94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B60F9-2BE6-4478-8BDB-ADADE67F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3F49C7-D78C-4C31-AB5E-54BECAFCE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EB06F8-EECE-457B-BE92-A5B25165A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D857E-446C-45FA-9232-A137B077D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565A76-C87D-4F72-B8FE-3D3902C3C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E22B0A-697F-41FF-9B6E-1473A462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2F7E32-927F-495D-ABE0-B2FC8C7A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B3E8AB-3288-4E31-B73D-7C57E5FD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8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A54DD-2196-445A-8011-C0C51768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61EA37-B6B4-4CBD-BBB4-36019D73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6CE242-1A14-4D3F-8672-817A662D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6224CB-BEDF-4640-B237-813BA791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97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9525EA-6146-4909-A757-8F9ECD5F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D828C2-6A87-430A-9A5A-C0F82DB6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1B900D-596B-4EC5-9721-D1025F14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33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BF707-4E86-4389-A92C-7BBB05E1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EC68E7-9E58-4A4C-A53D-8327A2A8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C541C2-D2EA-4DF3-9C24-BD654E20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C9F263-EF6F-4E46-ADD7-3CA74D7F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DC5D48-E717-40D1-8678-52F537D8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738899-78FB-4F38-8145-9ED3BF4A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07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24D68-A39F-40A5-ABB2-E5E399AC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484230-333C-46C6-BE2A-77E6A8427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3FD1B6-EEBA-40B7-A2C5-F912C7BC0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6CD464-55A9-45D4-9473-E4E56013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674695-BBE7-4395-8515-DCEC1B2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7A754C-B0B1-4C0E-91EF-EDCEE309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61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40FD4E-A8AD-4B3C-9A84-76B81E3F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49C17-FB55-4EBA-83F8-81A1BC8A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8FF46D-5C88-4243-B889-07CB70682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6D2E-76D4-4740-AFBD-2AF1FFFE8786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7F767A-2A50-4699-8204-D7CF9696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B89DD-9333-420A-9A58-0AD1E7CC1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E682C-D2A7-4711-A2F6-08869927A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6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dbu.de/naturerbeflaechen/arsbec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natura2000-meldedok.naturschutzinformationen.nrw.de/natura2000-meldedok/de/fachinfo/listen/meldedok/DE-4803-303" TargetMode="External"/><Relationship Id="rId3" Type="http://schemas.openxmlformats.org/officeDocument/2006/relationships/hyperlink" Target="https://nsg.naturschutzinformationen.nrw.de/nsg/de/fachinfo/gebiete/gesamt/HS_005" TargetMode="External"/><Relationship Id="rId7" Type="http://schemas.openxmlformats.org/officeDocument/2006/relationships/hyperlink" Target="https://natura2000-meldedok.naturschutzinformationen.nrw.de/natura2000-meldedok/de/fachinfo/listen/meldedok/DE-4802-302" TargetMode="External"/><Relationship Id="rId12" Type="http://schemas.openxmlformats.org/officeDocument/2006/relationships/hyperlink" Target="https://wildnis.naturschutzinformationen.nrw.de/wildnis/de/gebiete/wildniswald/WG-HS-0001" TargetMode="External"/><Relationship Id="rId2" Type="http://schemas.openxmlformats.org/officeDocument/2006/relationships/hyperlink" Target="https://nsg.naturschutzinformationen.nrw.de/nsg/de/fachinfo/gebiete/gesamt/HS_01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tura2000-meldedok.naturschutzinformationen.nrw.de/natura2000-meldedok/de/fachinfo/listen/meldedok/DE-4803-301" TargetMode="External"/><Relationship Id="rId11" Type="http://schemas.openxmlformats.org/officeDocument/2006/relationships/hyperlink" Target="https://www.wald-und-holz.nrw.de/en/wald-in-nrw/naturwaldzellen/arsbecker-bruch" TargetMode="External"/><Relationship Id="rId5" Type="http://schemas.openxmlformats.org/officeDocument/2006/relationships/hyperlink" Target="https://nsg.naturschutzinformationen.nrw.de/nsg/de/fachinfo/gebiete/gesamt/HS_006" TargetMode="External"/><Relationship Id="rId10" Type="http://schemas.openxmlformats.org/officeDocument/2006/relationships/hyperlink" Target="https://natura2000-meldedok.naturschutzinformationen.nrw.de/natura2000-meldedok/de/fachinfo/listen/meldedok/DE-4603-401" TargetMode="External"/><Relationship Id="rId4" Type="http://schemas.openxmlformats.org/officeDocument/2006/relationships/hyperlink" Target="https://nsg.naturschutzinformationen.nrw.de/nsg/de/fachinfo/gebiete/gesamt/HS_016" TargetMode="External"/><Relationship Id="rId9" Type="http://schemas.openxmlformats.org/officeDocument/2006/relationships/hyperlink" Target="https://natura2000-meldedok.naturschutzinformationen.nrw.de/natura2000-meldedok/de/fachinfo/listen/meldedok/DE-4803-30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dinfo.nrw.de/" TargetMode="External"/><Relationship Id="rId2" Type="http://schemas.openxmlformats.org/officeDocument/2006/relationships/hyperlink" Target="https://www.dbu.de/naturerbeflaechen/arsbec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wegberg.d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.kreis-heinsberg.de/dienstleistungen-a-z/-/egov-bis-detail/dienstleistung/150388/show" TargetMode="External"/><Relationship Id="rId2" Type="http://schemas.openxmlformats.org/officeDocument/2006/relationships/hyperlink" Target="https://www.lanuv.nrw.de/fileadmin/lanuvpubl/uploads/Fachbeitrag_N_L_K%C3%B6ln-Anlage_I.6_D%C3%BCren_Heinsberg_gesicher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uladig.de/Objektansicht/SWB-322010" TargetMode="External"/><Relationship Id="rId4" Type="http://schemas.openxmlformats.org/officeDocument/2006/relationships/hyperlink" Target="https://nrw.nabu.de/umwelt-und-ressourcen/transformation-rheinisches-revier/biotopverbund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1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25">
            <a:extLst>
              <a:ext uri="{FF2B5EF4-FFF2-40B4-BE49-F238E27FC236}">
                <a16:creationId xmlns:a16="http://schemas.microsoft.com/office/drawing/2014/main" id="{754855A8-C66C-4762-A016-F3714DD851D9}"/>
              </a:ext>
            </a:extLst>
          </p:cNvPr>
          <p:cNvGrpSpPr>
            <a:grpSpLocks noChangeAspect="1"/>
          </p:cNvGrpSpPr>
          <p:nvPr/>
        </p:nvGrpSpPr>
        <p:grpSpPr>
          <a:xfrm>
            <a:off x="114935" y="270357"/>
            <a:ext cx="6095365" cy="6587643"/>
            <a:chOff x="0" y="0"/>
            <a:chExt cx="5561330" cy="5404485"/>
          </a:xfrm>
        </p:grpSpPr>
        <p:sp>
          <p:nvSpPr>
            <p:cNvPr id="7" name="Freihandform 10">
              <a:extLst>
                <a:ext uri="{FF2B5EF4-FFF2-40B4-BE49-F238E27FC236}">
                  <a16:creationId xmlns:a16="http://schemas.microsoft.com/office/drawing/2014/main" id="{DFD33F98-B36C-4E62-9EDC-0A2C7D2AE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557520" cy="5404485"/>
            </a:xfrm>
            <a:custGeom>
              <a:avLst/>
              <a:gdLst>
                <a:gd name="T0" fmla="*/ 0 w 720"/>
                <a:gd name="T1" fmla="*/ 0 h 700"/>
                <a:gd name="T2" fmla="*/ 0 w 720"/>
                <a:gd name="T3" fmla="*/ 644 h 700"/>
                <a:gd name="T4" fmla="*/ 113 w 720"/>
                <a:gd name="T5" fmla="*/ 665 h 700"/>
                <a:gd name="T6" fmla="*/ 720 w 720"/>
                <a:gd name="T7" fmla="*/ 644 h 700"/>
                <a:gd name="T8" fmla="*/ 720 w 720"/>
                <a:gd name="T9" fmla="*/ 617 h 700"/>
                <a:gd name="T10" fmla="*/ 720 w 720"/>
                <a:gd name="T11" fmla="*/ 0 h 700"/>
                <a:gd name="T12" fmla="*/ 0 w 720"/>
                <a:gd name="T13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00">
                  <a:moveTo>
                    <a:pt x="0" y="0"/>
                  </a:moveTo>
                  <a:cubicBezTo>
                    <a:pt x="0" y="644"/>
                    <a:pt x="0" y="644"/>
                    <a:pt x="0" y="644"/>
                  </a:cubicBezTo>
                  <a:cubicBezTo>
                    <a:pt x="23" y="650"/>
                    <a:pt x="62" y="658"/>
                    <a:pt x="113" y="665"/>
                  </a:cubicBezTo>
                  <a:cubicBezTo>
                    <a:pt x="250" y="685"/>
                    <a:pt x="476" y="700"/>
                    <a:pt x="720" y="644"/>
                  </a:cubicBezTo>
                  <a:cubicBezTo>
                    <a:pt x="720" y="617"/>
                    <a:pt x="720" y="617"/>
                    <a:pt x="720" y="617"/>
                  </a:cubicBezTo>
                  <a:cubicBezTo>
                    <a:pt x="720" y="0"/>
                    <a:pt x="720" y="0"/>
                    <a:pt x="72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ot="0" vert="horz" wrap="square" lIns="914400" tIns="1097280" rIns="1097280" bIns="1097280" anchor="b" anchorCtr="0" upright="1">
              <a:noAutofit/>
            </a:bodyPr>
            <a:lstStyle/>
            <a:p>
              <a:pPr>
                <a:lnSpc>
                  <a:spcPct val="115000"/>
                </a:lnSpc>
                <a:spcBef>
                  <a:spcPts val="500"/>
                </a:spcBef>
                <a:spcAft>
                  <a:spcPts val="1000"/>
                </a:spcAft>
              </a:pPr>
              <a:r>
                <a:rPr lang="de-DE" sz="3600">
                  <a:solidFill>
                    <a:srgbClr val="FFFFFF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endParaRPr lang="de-DE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ihandform 11">
              <a:extLst>
                <a:ext uri="{FF2B5EF4-FFF2-40B4-BE49-F238E27FC236}">
                  <a16:creationId xmlns:a16="http://schemas.microsoft.com/office/drawing/2014/main" id="{A474418D-6F2F-4C4E-B377-D7A916240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00" y="4769783"/>
              <a:ext cx="4685030" cy="509905"/>
            </a:xfrm>
            <a:custGeom>
              <a:avLst/>
              <a:gdLst>
                <a:gd name="T0" fmla="*/ 607 w 607"/>
                <a:gd name="T1" fmla="*/ 0 h 66"/>
                <a:gd name="T2" fmla="*/ 176 w 607"/>
                <a:gd name="T3" fmla="*/ 57 h 66"/>
                <a:gd name="T4" fmla="*/ 0 w 607"/>
                <a:gd name="T5" fmla="*/ 48 h 66"/>
                <a:gd name="T6" fmla="*/ 251 w 607"/>
                <a:gd name="T7" fmla="*/ 66 h 66"/>
                <a:gd name="T8" fmla="*/ 607 w 607"/>
                <a:gd name="T9" fmla="*/ 27 h 66"/>
                <a:gd name="T10" fmla="*/ 607 w 607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7" h="66">
                  <a:moveTo>
                    <a:pt x="607" y="0"/>
                  </a:moveTo>
                  <a:cubicBezTo>
                    <a:pt x="450" y="44"/>
                    <a:pt x="300" y="57"/>
                    <a:pt x="176" y="57"/>
                  </a:cubicBezTo>
                  <a:cubicBezTo>
                    <a:pt x="109" y="57"/>
                    <a:pt x="49" y="53"/>
                    <a:pt x="0" y="48"/>
                  </a:cubicBezTo>
                  <a:cubicBezTo>
                    <a:pt x="66" y="58"/>
                    <a:pt x="152" y="66"/>
                    <a:pt x="251" y="66"/>
                  </a:cubicBezTo>
                  <a:cubicBezTo>
                    <a:pt x="358" y="66"/>
                    <a:pt x="480" y="56"/>
                    <a:pt x="607" y="27"/>
                  </a:cubicBezTo>
                  <a:cubicBezTo>
                    <a:pt x="607" y="0"/>
                    <a:pt x="607" y="0"/>
                    <a:pt x="607" y="0"/>
                  </a:cubicBezTo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b" anchorCtr="0" upright="1">
              <a:noAutofit/>
            </a:bodyPr>
            <a:lstStyle/>
            <a:p>
              <a:endParaRPr lang="de-DE"/>
            </a:p>
          </p:txBody>
        </p:sp>
      </p:grpSp>
      <p:sp>
        <p:nvSpPr>
          <p:cNvPr id="10" name="Freihandform 10">
            <a:extLst>
              <a:ext uri="{FF2B5EF4-FFF2-40B4-BE49-F238E27FC236}">
                <a16:creationId xmlns:a16="http://schemas.microsoft.com/office/drawing/2014/main" id="{30E6A75D-6C1A-427F-8E06-DB136E6FD9EE}"/>
              </a:ext>
            </a:extLst>
          </p:cNvPr>
          <p:cNvSpPr>
            <a:spLocks/>
          </p:cNvSpPr>
          <p:nvPr/>
        </p:nvSpPr>
        <p:spPr bwMode="auto">
          <a:xfrm>
            <a:off x="117475" y="152566"/>
            <a:ext cx="6090693" cy="6521450"/>
          </a:xfrm>
          <a:custGeom>
            <a:avLst/>
            <a:gdLst>
              <a:gd name="T0" fmla="*/ 0 w 720"/>
              <a:gd name="T1" fmla="*/ 0 h 700"/>
              <a:gd name="T2" fmla="*/ 0 w 720"/>
              <a:gd name="T3" fmla="*/ 644 h 700"/>
              <a:gd name="T4" fmla="*/ 113 w 720"/>
              <a:gd name="T5" fmla="*/ 665 h 700"/>
              <a:gd name="T6" fmla="*/ 720 w 720"/>
              <a:gd name="T7" fmla="*/ 644 h 700"/>
              <a:gd name="T8" fmla="*/ 720 w 720"/>
              <a:gd name="T9" fmla="*/ 617 h 700"/>
              <a:gd name="T10" fmla="*/ 720 w 720"/>
              <a:gd name="T11" fmla="*/ 0 h 700"/>
              <a:gd name="T12" fmla="*/ 0 w 720"/>
              <a:gd name="T13" fmla="*/ 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00">
                <a:moveTo>
                  <a:pt x="0" y="0"/>
                </a:moveTo>
                <a:cubicBezTo>
                  <a:pt x="0" y="644"/>
                  <a:pt x="0" y="644"/>
                  <a:pt x="0" y="644"/>
                </a:cubicBezTo>
                <a:cubicBezTo>
                  <a:pt x="23" y="650"/>
                  <a:pt x="62" y="658"/>
                  <a:pt x="113" y="665"/>
                </a:cubicBezTo>
                <a:cubicBezTo>
                  <a:pt x="250" y="685"/>
                  <a:pt x="476" y="700"/>
                  <a:pt x="720" y="644"/>
                </a:cubicBezTo>
                <a:cubicBezTo>
                  <a:pt x="720" y="617"/>
                  <a:pt x="720" y="617"/>
                  <a:pt x="720" y="617"/>
                </a:cubicBezTo>
                <a:cubicBezTo>
                  <a:pt x="720" y="0"/>
                  <a:pt x="720" y="0"/>
                  <a:pt x="72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vert="horz" wrap="square" lIns="914400" tIns="1097280" rIns="1097280" bIns="1097280" anchor="b" anchorCtr="0" upright="1"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de-DE" sz="3600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de-DE" sz="3600" dirty="0">
              <a:solidFill>
                <a:srgbClr val="FFFF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de-DE" sz="3600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de-DE" sz="3600" dirty="0">
              <a:solidFill>
                <a:srgbClr val="FFFF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endParaRPr lang="de-DE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3BE3A0-B92B-40CC-9970-50B970526A1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" y="1124433"/>
            <a:ext cx="4961900" cy="32725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B21A1E-A7FF-4F69-8DE4-4200F828AF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22" y="5197624"/>
            <a:ext cx="836229" cy="82782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7E61547-CAE8-4931-AC08-AAFA0EC65F77}"/>
              </a:ext>
            </a:extLst>
          </p:cNvPr>
          <p:cNvSpPr>
            <a:spLocks noChangeAspect="1"/>
          </p:cNvSpPr>
          <p:nvPr/>
        </p:nvSpPr>
        <p:spPr>
          <a:xfrm>
            <a:off x="5744210" y="34772"/>
            <a:ext cx="528483" cy="958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500"/>
              </a:spcBef>
            </a:pPr>
            <a:r>
              <a:rPr lang="de-DE" sz="120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de-DE" sz="1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255EAA-0531-406B-B729-AAF575F3D5C8}"/>
              </a:ext>
            </a:extLst>
          </p:cNvPr>
          <p:cNvSpPr txBox="1"/>
          <p:nvPr/>
        </p:nvSpPr>
        <p:spPr>
          <a:xfrm>
            <a:off x="751866" y="4600118"/>
            <a:ext cx="4574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</a:rPr>
              <a:t>Nachhaltigkeitskonzept Mühlenstadt Wegberg</a:t>
            </a:r>
          </a:p>
        </p:txBody>
      </p:sp>
      <p:pic>
        <p:nvPicPr>
          <p:cNvPr id="2050" name="Picture 2" descr="Nachhaltigkeit">
            <a:extLst>
              <a:ext uri="{FF2B5EF4-FFF2-40B4-BE49-F238E27FC236}">
                <a16:creationId xmlns:a16="http://schemas.microsoft.com/office/drawing/2014/main" id="{E5513854-E929-4B38-9567-DB7FAAF0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34" y="43512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0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7E4FF-4F2C-48F6-AC34-35332841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84" y="132516"/>
            <a:ext cx="10515600" cy="805948"/>
          </a:xfrm>
        </p:spPr>
        <p:txBody>
          <a:bodyPr>
            <a:normAutofit fontScale="90000"/>
          </a:bodyPr>
          <a:lstStyle/>
          <a:p>
            <a:r>
              <a:rPr lang="de-DE"/>
              <a:t>Darstellung </a:t>
            </a:r>
            <a:r>
              <a:rPr lang="de-DE" dirty="0"/>
              <a:t>Biotopverbundflächen nach LANUV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89D447-BB99-416B-AFDB-6A4E9480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9" y="981701"/>
            <a:ext cx="7912301" cy="58063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C1AE1D-FD30-484F-B0AA-5C6D7CC1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981701"/>
            <a:ext cx="3208421" cy="16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EF0C1-D5E8-4747-AD70-7BAD075E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9"/>
            <a:ext cx="10515600" cy="87011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313131"/>
                </a:solidFill>
                <a:latin typeface="Arial" panose="020B0604020202020204" pitchFamily="34" charset="0"/>
              </a:rPr>
              <a:t>Gesetzliche Grundlagen und Umsetzung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7D1B89-F822-47A1-8B3B-8BC42991A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74" y="903205"/>
            <a:ext cx="11233484" cy="525696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endParaRPr lang="de-DE" b="0" i="0" dirty="0">
              <a:solidFill>
                <a:srgbClr val="31313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sz="80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Empfehlungen zur planerischen Umsetzung der Biotopverbundflächen von </a:t>
            </a:r>
            <a:r>
              <a:rPr lang="de-DE" sz="80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herausragender Bedeutung </a:t>
            </a:r>
            <a:r>
              <a:rPr lang="de-DE" sz="80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(Stufe I):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Darstellung als „Bereiche für den Schutz der Natur“ (BSN) im Regionalplan,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Kennzeichnung der Bestandteile des Biotopverbundes und </a:t>
            </a:r>
            <a:r>
              <a:rPr lang="de-DE" sz="72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Festsetzung der wesentlichen Teile als Naturschutzgebiete (NSG) im Landschaftsplan 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(§ 7 Abs. 5 </a:t>
            </a:r>
            <a:r>
              <a:rPr lang="de-DE" sz="7200" b="0" i="0" dirty="0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LNatSchG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NRW),</a:t>
            </a:r>
          </a:p>
          <a:p>
            <a:pPr algn="just"/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Dabei gilt, dass BSN Flächen nicht zwangsläufig als NSG ausgewiesen werden müssen, sondern können auch über </a:t>
            </a:r>
            <a:r>
              <a:rPr lang="de-DE" sz="72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Vereinbarungen des Vertragsnaturschutzes 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gesichert werden.</a:t>
            </a:r>
          </a:p>
          <a:p>
            <a:pPr marL="0" indent="0" algn="l">
              <a:buNone/>
            </a:pPr>
            <a:endParaRPr lang="de-DE" sz="5600" b="0" i="0" dirty="0">
              <a:solidFill>
                <a:srgbClr val="31313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sz="80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Empfehlungen zur planerischen Umsetzung der Biotopverbundflächen von </a:t>
            </a:r>
            <a:r>
              <a:rPr lang="de-DE" sz="80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besonderer Bedeutung </a:t>
            </a:r>
            <a:r>
              <a:rPr lang="de-DE" sz="80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(Stufe II):</a:t>
            </a:r>
          </a:p>
          <a:p>
            <a:pPr algn="just"/>
            <a:r>
              <a:rPr lang="de-DE" sz="7200" dirty="0">
                <a:solidFill>
                  <a:srgbClr val="313131"/>
                </a:solidFill>
                <a:latin typeface="Arial" panose="020B0604020202020204" pitchFamily="34" charset="0"/>
              </a:rPr>
              <a:t>Die Biotopverbundflächen von besonderer Bedeutung der Verbundstufe II beinhalten Flächen und Elemente mit Verbund-, </a:t>
            </a:r>
            <a:r>
              <a:rPr lang="de-DE" sz="7200" b="1" dirty="0">
                <a:solidFill>
                  <a:srgbClr val="313131"/>
                </a:solidFill>
                <a:latin typeface="Arial" panose="020B0604020202020204" pitchFamily="34" charset="0"/>
              </a:rPr>
              <a:t>Trittsteinfunktionen sowie Pufferfunktionen </a:t>
            </a:r>
            <a:r>
              <a:rPr lang="de-DE" sz="7200" dirty="0">
                <a:solidFill>
                  <a:srgbClr val="313131"/>
                </a:solidFill>
                <a:latin typeface="Arial" panose="020B0604020202020204" pitchFamily="34" charset="0"/>
              </a:rPr>
              <a:t>für die Kernlebensräume. </a:t>
            </a:r>
          </a:p>
          <a:p>
            <a:pPr algn="just"/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Darstellung als Bereiche für den Schutz der Landschaft und die </a:t>
            </a:r>
            <a:r>
              <a:rPr lang="de-DE" sz="72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landschaftsorientierte Erholung 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(BSLE) im Regionalplan,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Darstellung von Entwicklungszielen u. a. zur „Erhaltung“ oder auch „Entwicklung“ im Sinne des Biotop- und Artenschutzes im Landschaftsplan (§ 10 </a:t>
            </a:r>
            <a:r>
              <a:rPr lang="de-DE" sz="7200" b="0" i="0" dirty="0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LNatSchG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NRW),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Festsetzung als </a:t>
            </a:r>
            <a:r>
              <a:rPr lang="de-DE" sz="72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Landschaftsschutzgebiet</a:t>
            </a:r>
            <a:r>
              <a:rPr lang="de-DE" sz="72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, ggf. mit besonderer Zielrichtung, oder als </a:t>
            </a:r>
            <a:r>
              <a:rPr lang="de-DE" sz="72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geschützter Landschaftsbestandteil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9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EF36E5-3382-4C34-9563-52F70A1F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64" y="1098884"/>
            <a:ext cx="9058874" cy="55079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CD4175-6C0A-4EB6-803D-443D21140A29}"/>
              </a:ext>
            </a:extLst>
          </p:cNvPr>
          <p:cNvSpPr txBox="1"/>
          <p:nvPr/>
        </p:nvSpPr>
        <p:spPr>
          <a:xfrm>
            <a:off x="2855495" y="251159"/>
            <a:ext cx="5837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Bereiche für den Schutz der Natur</a:t>
            </a:r>
          </a:p>
        </p:txBody>
      </p:sp>
    </p:spTree>
    <p:extLst>
      <p:ext uri="{BB962C8B-B14F-4D97-AF65-F5344CB8AC3E}">
        <p14:creationId xmlns:p14="http://schemas.microsoft.com/office/powerpoint/2010/main" val="8185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B1D07E6-E928-499B-B610-92E0F8987312}"/>
              </a:ext>
            </a:extLst>
          </p:cNvPr>
          <p:cNvSpPr txBox="1"/>
          <p:nvPr/>
        </p:nvSpPr>
        <p:spPr>
          <a:xfrm>
            <a:off x="752328" y="122120"/>
            <a:ext cx="938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Alternativ: Biotopverbundflächen von herausragender Bedeutung</a:t>
            </a:r>
          </a:p>
          <a:p>
            <a:pPr algn="ctr"/>
            <a:r>
              <a:rPr lang="de-DE" sz="2400" b="1" dirty="0"/>
              <a:t> als potentielle Schutzgebiete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2893D13-0290-44CF-AD5A-C5F8A1F1F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35625"/>
              </p:ext>
            </p:extLst>
          </p:nvPr>
        </p:nvGraphicFramePr>
        <p:xfrm>
          <a:off x="397043" y="962888"/>
          <a:ext cx="9296400" cy="791972"/>
        </p:xfrm>
        <a:graphic>
          <a:graphicData uri="http://schemas.openxmlformats.org/drawingml/2006/table">
            <a:tbl>
              <a:tblPr firstRow="1" firstCol="1" bandRow="1"/>
              <a:tblGrid>
                <a:gridCol w="4327357">
                  <a:extLst>
                    <a:ext uri="{9D8B030D-6E8A-4147-A177-3AD203B41FA5}">
                      <a16:colId xmlns:a16="http://schemas.microsoft.com/office/drawing/2014/main" val="178214279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921041546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559682425"/>
                    </a:ext>
                  </a:extLst>
                </a:gridCol>
                <a:gridCol w="2940218">
                  <a:extLst>
                    <a:ext uri="{9D8B030D-6E8A-4147-A177-3AD203B41FA5}">
                      <a16:colId xmlns:a16="http://schemas.microsoft.com/office/drawing/2014/main" val="41059994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Depot Arsbeck – Nationales Naturerbe - DBU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238,14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Bundesforstbetrieb Rhein-Weser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09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Meinwegwald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aus dem Biotopverbund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352,15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verschiedene Eigentümer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128651"/>
                  </a:ext>
                </a:extLst>
              </a:tr>
              <a:tr h="83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Biotopverbundflächen zwischen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Merbeck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-Wegberg, Arsbeck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ca. 226,56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verschiedene Eigentümer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26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816,85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6459"/>
                  </a:ext>
                </a:extLst>
              </a:tr>
            </a:tbl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8331D6A-A356-4389-B8CB-543D6519DD44}"/>
              </a:ext>
            </a:extLst>
          </p:cNvPr>
          <p:cNvGrpSpPr/>
          <p:nvPr/>
        </p:nvGrpSpPr>
        <p:grpSpPr>
          <a:xfrm>
            <a:off x="627826" y="1804737"/>
            <a:ext cx="8071801" cy="4948989"/>
            <a:chOff x="627826" y="1804737"/>
            <a:chExt cx="8071801" cy="494898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EEED460-1A06-4F5A-9577-1695B5D3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826" y="1804737"/>
              <a:ext cx="8071801" cy="4948989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CA156E7-16F2-4E00-A311-44FBBF40CB0B}"/>
                </a:ext>
              </a:extLst>
            </p:cNvPr>
            <p:cNvSpPr txBox="1"/>
            <p:nvPr/>
          </p:nvSpPr>
          <p:spPr>
            <a:xfrm>
              <a:off x="4563980" y="3488521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/>
                <a:t>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2884597-F360-44CB-993F-ACD434ED5E93}"/>
                </a:ext>
              </a:extLst>
            </p:cNvPr>
            <p:cNvSpPr txBox="1"/>
            <p:nvPr/>
          </p:nvSpPr>
          <p:spPr>
            <a:xfrm rot="20613474">
              <a:off x="2331204" y="3411577"/>
              <a:ext cx="59997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800" dirty="0">
                  <a:solidFill>
                    <a:schemeClr val="tx1">
                      <a:alpha val="28000"/>
                    </a:schemeClr>
                  </a:solidFill>
                </a:rPr>
                <a:t>Vorschlag!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9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7455A-290B-4B7C-8901-551B75E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09537"/>
            <a:ext cx="10515600" cy="1325563"/>
          </a:xfrm>
        </p:spPr>
        <p:txBody>
          <a:bodyPr/>
          <a:lstStyle/>
          <a:p>
            <a:pPr algn="ctr"/>
            <a:r>
              <a:rPr lang="de-DE" b="1" dirty="0"/>
              <a:t>Biotopverbundfläche zwischen </a:t>
            </a:r>
            <a:r>
              <a:rPr lang="de-DE" b="1" dirty="0" err="1"/>
              <a:t>Meinwegwald</a:t>
            </a:r>
            <a:r>
              <a:rPr lang="de-DE" b="1" dirty="0"/>
              <a:t> und Schwalm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7B55F2D-5559-4620-B121-292F4A637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656" y="1303537"/>
            <a:ext cx="6881007" cy="5356695"/>
          </a:xfrm>
        </p:spPr>
      </p:pic>
    </p:spTree>
    <p:extLst>
      <p:ext uri="{BB962C8B-B14F-4D97-AF65-F5344CB8AC3E}">
        <p14:creationId xmlns:p14="http://schemas.microsoft.com/office/powerpoint/2010/main" val="416274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16ADD-3714-4194-B631-717BC06B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9303E-24B7-420D-95D9-2C1D80F5A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Formulierung der Schutzziele für die Biotopverbundflächen</a:t>
            </a:r>
          </a:p>
          <a:p>
            <a:r>
              <a:rPr lang="de-DE" dirty="0"/>
              <a:t>Verbesserung über Kompensationsflächen, Vertragsnaturschutz</a:t>
            </a:r>
          </a:p>
          <a:p>
            <a:pPr marL="0" indent="0">
              <a:buNone/>
            </a:pPr>
            <a:r>
              <a:rPr lang="de-DE" dirty="0"/>
              <a:t>z.B. Anlage von Ackerrandstreifen, Pflanzung Gehölze, Obstbäume, Umwandlung Acker -&gt; Grünland, weniger Düngung, Verzicht auf Pestizide, Nutzungsaufgabe</a:t>
            </a:r>
          </a:p>
          <a:p>
            <a:r>
              <a:rPr lang="de-DE" dirty="0"/>
              <a:t>Kataster für einzelne Biotopelemente</a:t>
            </a:r>
          </a:p>
        </p:txBody>
      </p:sp>
    </p:spTree>
    <p:extLst>
      <p:ext uri="{BB962C8B-B14F-4D97-AF65-F5344CB8AC3E}">
        <p14:creationId xmlns:p14="http://schemas.microsoft.com/office/powerpoint/2010/main" val="6818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91802-4ACF-4976-887D-238A48F6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Artenschutz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477E1B-F1F9-4BC9-8965-C4116DFCB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195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de-DE" dirty="0"/>
              <a:t>Ziel: für jeden relevanten Lebensraum wird eine </a:t>
            </a:r>
            <a:r>
              <a:rPr lang="de-DE" dirty="0" err="1"/>
              <a:t>Leitart</a:t>
            </a:r>
            <a:r>
              <a:rPr lang="de-DE" dirty="0"/>
              <a:t> ausgewählt, deren Bestand mit gezielten Maßnahmen gefördert wird</a:t>
            </a:r>
          </a:p>
          <a:p>
            <a:pPr marL="0" indent="0" algn="just">
              <a:buNone/>
            </a:pPr>
            <a:endParaRPr lang="de-DE" dirty="0"/>
          </a:p>
          <a:p>
            <a:pPr marL="0" indent="0" algn="just">
              <a:buNone/>
            </a:pPr>
            <a:r>
              <a:rPr lang="de-DE" dirty="0"/>
              <a:t>Auswahl möglicher Leitarten z.B. -&gt;</a:t>
            </a:r>
          </a:p>
          <a:p>
            <a:pPr algn="just"/>
            <a:r>
              <a:rPr lang="de-DE" dirty="0"/>
              <a:t>z.B. Obstwiesen (Siebenschläfer oder Steinkauz)</a:t>
            </a:r>
          </a:p>
          <a:p>
            <a:pPr algn="just"/>
            <a:r>
              <a:rPr lang="de-DE" dirty="0"/>
              <a:t>Biotopverbund (</a:t>
            </a:r>
            <a:r>
              <a:rPr lang="de-DE" dirty="0" err="1"/>
              <a:t>Rauhhautfledermaus</a:t>
            </a:r>
            <a:r>
              <a:rPr lang="de-DE" dirty="0"/>
              <a:t>, Pirol, Feldhamster)</a:t>
            </a:r>
          </a:p>
          <a:p>
            <a:pPr algn="just"/>
            <a:r>
              <a:rPr lang="de-DE" dirty="0"/>
              <a:t>Artenlisten Natura 2000 und NSG (Kammmolch, Rotmilan oder Wiesenweihe, Kiebitz, Moorfrosch, Blaukehlchen oder Ziegenmelker)</a:t>
            </a:r>
          </a:p>
          <a:p>
            <a:pPr algn="just"/>
            <a:r>
              <a:rPr lang="de-DE" dirty="0"/>
              <a:t>untere Naturschutzbehörde (Schleiereule, Dunkler Wiesenknopf-Ameisenbläuling)</a:t>
            </a:r>
          </a:p>
          <a:p>
            <a:pPr algn="just"/>
            <a:r>
              <a:rPr lang="de-DE" dirty="0"/>
              <a:t>weitere relevante Artenschutzprogramme (</a:t>
            </a:r>
            <a:r>
              <a:rPr lang="de-DE" dirty="0" err="1"/>
              <a:t>Flußkrebs</a:t>
            </a:r>
            <a:r>
              <a:rPr lang="de-DE" dirty="0"/>
              <a:t>)</a:t>
            </a:r>
          </a:p>
          <a:p>
            <a:pPr algn="just"/>
            <a:r>
              <a:rPr lang="de-DE" dirty="0"/>
              <a:t>Gagel</a:t>
            </a:r>
          </a:p>
          <a:p>
            <a:pPr marL="0" indent="0" algn="just">
              <a:buNone/>
            </a:pPr>
            <a:endParaRPr lang="de-DE" dirty="0"/>
          </a:p>
          <a:p>
            <a:pPr algn="just"/>
            <a:r>
              <a:rPr lang="de-DE" dirty="0"/>
              <a:t>Umgang mit invasiven Arten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0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6171E-507A-4D83-B17B-05698659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8D5E13-9071-4A7D-991B-6A4DDD988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Auswahl der Leitarten</a:t>
            </a:r>
          </a:p>
          <a:p>
            <a:r>
              <a:rPr lang="de-DE" dirty="0"/>
              <a:t>für jede </a:t>
            </a:r>
            <a:r>
              <a:rPr lang="de-DE" dirty="0" err="1"/>
              <a:t>Leitart</a:t>
            </a:r>
            <a:r>
              <a:rPr lang="de-DE" dirty="0"/>
              <a:t> ein Steckbrief mit aktueller Verbreitung, Maßnahmen und Zielvorgaben</a:t>
            </a:r>
          </a:p>
        </p:txBody>
      </p:sp>
    </p:spTree>
    <p:extLst>
      <p:ext uri="{BB962C8B-B14F-4D97-AF65-F5344CB8AC3E}">
        <p14:creationId xmlns:p14="http://schemas.microsoft.com/office/powerpoint/2010/main" val="5753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055A327-BA86-47CC-82E6-0F92CB1C6C40}"/>
              </a:ext>
            </a:extLst>
          </p:cNvPr>
          <p:cNvGrpSpPr/>
          <p:nvPr/>
        </p:nvGrpSpPr>
        <p:grpSpPr>
          <a:xfrm>
            <a:off x="324007" y="-22573"/>
            <a:ext cx="9156877" cy="6712130"/>
            <a:chOff x="324007" y="-22573"/>
            <a:chExt cx="9156877" cy="671213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3189CAE-2969-48E8-82A6-A092B7BD3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007" y="1048066"/>
              <a:ext cx="9156877" cy="5641491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D1821CB-084C-4958-B9FD-B3AD5592F214}"/>
                </a:ext>
              </a:extLst>
            </p:cNvPr>
            <p:cNvSpPr/>
            <p:nvPr/>
          </p:nvSpPr>
          <p:spPr>
            <a:xfrm>
              <a:off x="3914274" y="80211"/>
              <a:ext cx="425115" cy="14706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FBD8D43-7E74-41C9-BE5A-01AF8F4E6965}"/>
                </a:ext>
              </a:extLst>
            </p:cNvPr>
            <p:cNvSpPr/>
            <p:nvPr/>
          </p:nvSpPr>
          <p:spPr>
            <a:xfrm>
              <a:off x="3914274" y="363925"/>
              <a:ext cx="425115" cy="1470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2A8B8CBE-BF0F-446E-82FD-E2168F00C975}"/>
                </a:ext>
              </a:extLst>
            </p:cNvPr>
            <p:cNvSpPr/>
            <p:nvPr/>
          </p:nvSpPr>
          <p:spPr>
            <a:xfrm>
              <a:off x="3914273" y="656874"/>
              <a:ext cx="425115" cy="14706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7A36995-06C0-4157-8255-65774A44281F}"/>
                </a:ext>
              </a:extLst>
            </p:cNvPr>
            <p:cNvSpPr txBox="1"/>
            <p:nvPr/>
          </p:nvSpPr>
          <p:spPr>
            <a:xfrm>
              <a:off x="4515853" y="-22573"/>
              <a:ext cx="26663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bestehende Schutzgebiete</a:t>
              </a:r>
            </a:p>
            <a:p>
              <a:r>
                <a:rPr lang="de-DE" dirty="0"/>
                <a:t>potentielle Schutzgebiete</a:t>
              </a:r>
            </a:p>
            <a:p>
              <a:r>
                <a:rPr lang="de-DE" dirty="0"/>
                <a:t>Biotopverbundflächen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ADA145-C739-41D1-8F51-4058D2B5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8" y="-276559"/>
            <a:ext cx="10515600" cy="1325563"/>
          </a:xfrm>
        </p:spPr>
        <p:txBody>
          <a:bodyPr/>
          <a:lstStyle/>
          <a:p>
            <a:r>
              <a:rPr lang="de-DE" dirty="0"/>
              <a:t>Endergebnis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285A05-E65D-4670-BB1D-A4D4B95A2589}"/>
              </a:ext>
            </a:extLst>
          </p:cNvPr>
          <p:cNvGrpSpPr/>
          <p:nvPr/>
        </p:nvGrpSpPr>
        <p:grpSpPr>
          <a:xfrm>
            <a:off x="2927684" y="227272"/>
            <a:ext cx="9175082" cy="6534476"/>
            <a:chOff x="2927684" y="227272"/>
            <a:chExt cx="9175082" cy="6534476"/>
          </a:xfrm>
        </p:grpSpPr>
        <p:pic>
          <p:nvPicPr>
            <p:cNvPr id="1026" name="Picture 2" descr="Feldhamster Foto &amp; Bild | tiere, natur Bilder auf fotocommunity">
              <a:extLst>
                <a:ext uri="{FF2B5EF4-FFF2-40B4-BE49-F238E27FC236}">
                  <a16:creationId xmlns:a16="http://schemas.microsoft.com/office/drawing/2014/main" id="{1CCA3F13-6A70-4E87-A452-AB301D3AF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6359" y="5311574"/>
              <a:ext cx="2163177" cy="1450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Kammmolch / Triturus Cristatus | PIRSCH">
              <a:extLst>
                <a:ext uri="{FF2B5EF4-FFF2-40B4-BE49-F238E27FC236}">
                  <a16:creationId xmlns:a16="http://schemas.microsoft.com/office/drawing/2014/main" id="{869A97DA-0DAE-4927-8855-7F0E8E3A9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61" y="4247148"/>
              <a:ext cx="2516605" cy="100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Vogelporträt: Blaukehlchen - NABU">
              <a:extLst>
                <a:ext uri="{FF2B5EF4-FFF2-40B4-BE49-F238E27FC236}">
                  <a16:creationId xmlns:a16="http://schemas.microsoft.com/office/drawing/2014/main" id="{639CE8B4-DA19-49E3-B4DA-FC387F41A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6359" y="2993102"/>
              <a:ext cx="1795713" cy="119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chleiereule Foto &amp; Bild | Bilder auf fotocommunity">
              <a:extLst>
                <a:ext uri="{FF2B5EF4-FFF2-40B4-BE49-F238E27FC236}">
                  <a16:creationId xmlns:a16="http://schemas.microsoft.com/office/drawing/2014/main" id="{88C3BE28-AF36-4BD4-9C9A-E9697901A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6359" y="1676400"/>
              <a:ext cx="1943267" cy="1193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Siebenschläfer Foto &amp; Bild | tiere, wildlife, säugetiere Bilder auf ...">
              <a:extLst>
                <a:ext uri="{FF2B5EF4-FFF2-40B4-BE49-F238E27FC236}">
                  <a16:creationId xmlns:a16="http://schemas.microsoft.com/office/drawing/2014/main" id="{324EA81E-D39E-4447-8C21-0CCDBDEC4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61" y="227272"/>
              <a:ext cx="1987117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1BC883EA-47A3-4275-83C4-80B0AC2C1F06}"/>
                </a:ext>
              </a:extLst>
            </p:cNvPr>
            <p:cNvCxnSpPr/>
            <p:nvPr/>
          </p:nvCxnSpPr>
          <p:spPr>
            <a:xfrm flipH="1">
              <a:off x="8726905" y="6036661"/>
              <a:ext cx="1114927" cy="5406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CA4DCE1E-E182-4E92-88F0-2218B0F03E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2337" y="4572411"/>
              <a:ext cx="4379495" cy="1082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06313612-1CB7-4358-9754-F645F7D298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7684" y="2927321"/>
              <a:ext cx="6914148" cy="3240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4B9D9F9-F2B5-46EA-B0B5-6C9D71B7D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0905" y="2162668"/>
              <a:ext cx="3400927" cy="1293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321CA99-1421-424F-AD7D-5FDDC710BC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011" y="1438821"/>
              <a:ext cx="4355432" cy="7299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3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C202F-9EDD-4A32-ABFE-C60F6437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0801A-2675-462A-8318-E2844A4D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Videokonferenz am 22.05.24</a:t>
            </a:r>
          </a:p>
          <a:p>
            <a:r>
              <a:rPr lang="de-DE" dirty="0"/>
              <a:t>Video und Links werden einen Monat online gestellt</a:t>
            </a:r>
          </a:p>
          <a:p>
            <a:r>
              <a:rPr lang="de-DE" dirty="0"/>
              <a:t>Einarbeitung der Anregungen </a:t>
            </a:r>
          </a:p>
          <a:p>
            <a:r>
              <a:rPr lang="de-DE" dirty="0"/>
              <a:t>Veranstaltungen zum Thema Wasser/Forstwirtschaft/Landwirtschaft</a:t>
            </a:r>
          </a:p>
          <a:p>
            <a:r>
              <a:rPr lang="de-DE" dirty="0"/>
              <a:t>Treffen der Steuerungsgruppe</a:t>
            </a:r>
          </a:p>
        </p:txBody>
      </p:sp>
    </p:spTree>
    <p:extLst>
      <p:ext uri="{BB962C8B-B14F-4D97-AF65-F5344CB8AC3E}">
        <p14:creationId xmlns:p14="http://schemas.microsoft.com/office/powerpoint/2010/main" val="28596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Wolke 32">
            <a:extLst>
              <a:ext uri="{FF2B5EF4-FFF2-40B4-BE49-F238E27FC236}">
                <a16:creationId xmlns:a16="http://schemas.microsoft.com/office/drawing/2014/main" id="{FB163DFB-79A9-472D-ADDE-853DE834E03D}"/>
              </a:ext>
            </a:extLst>
          </p:cNvPr>
          <p:cNvSpPr/>
          <p:nvPr/>
        </p:nvSpPr>
        <p:spPr>
          <a:xfrm>
            <a:off x="216568" y="272716"/>
            <a:ext cx="5638800" cy="332165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Wolke 30">
            <a:extLst>
              <a:ext uri="{FF2B5EF4-FFF2-40B4-BE49-F238E27FC236}">
                <a16:creationId xmlns:a16="http://schemas.microsoft.com/office/drawing/2014/main" id="{BDADBA14-54AB-4F97-94A3-B3BCD50A14CF}"/>
              </a:ext>
            </a:extLst>
          </p:cNvPr>
          <p:cNvSpPr/>
          <p:nvPr/>
        </p:nvSpPr>
        <p:spPr>
          <a:xfrm>
            <a:off x="216568" y="3594366"/>
            <a:ext cx="6120066" cy="306070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Wolke 53">
            <a:extLst>
              <a:ext uri="{FF2B5EF4-FFF2-40B4-BE49-F238E27FC236}">
                <a16:creationId xmlns:a16="http://schemas.microsoft.com/office/drawing/2014/main" id="{47C982B6-E240-4418-8D0F-3278D809768C}"/>
              </a:ext>
            </a:extLst>
          </p:cNvPr>
          <p:cNvSpPr/>
          <p:nvPr/>
        </p:nvSpPr>
        <p:spPr>
          <a:xfrm>
            <a:off x="6431048" y="3587344"/>
            <a:ext cx="5681897" cy="297223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Wolke 44">
            <a:extLst>
              <a:ext uri="{FF2B5EF4-FFF2-40B4-BE49-F238E27FC236}">
                <a16:creationId xmlns:a16="http://schemas.microsoft.com/office/drawing/2014/main" id="{45227367-A5A1-489B-8000-810D08086F16}"/>
              </a:ext>
            </a:extLst>
          </p:cNvPr>
          <p:cNvSpPr/>
          <p:nvPr/>
        </p:nvSpPr>
        <p:spPr>
          <a:xfrm>
            <a:off x="5924124" y="103091"/>
            <a:ext cx="6120066" cy="349127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A7B870-15CB-4A59-A38D-6148E550C87C}"/>
              </a:ext>
            </a:extLst>
          </p:cNvPr>
          <p:cNvSpPr txBox="1"/>
          <p:nvPr/>
        </p:nvSpPr>
        <p:spPr>
          <a:xfrm>
            <a:off x="2552201" y="1680047"/>
            <a:ext cx="164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Landnutzung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E0E8C7-7995-4587-BD5F-0313A5C33B11}"/>
              </a:ext>
            </a:extLst>
          </p:cNvPr>
          <p:cNvSpPr txBox="1"/>
          <p:nvPr/>
        </p:nvSpPr>
        <p:spPr>
          <a:xfrm>
            <a:off x="8729134" y="4562472"/>
            <a:ext cx="1443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Arbeitswelt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4366E6-97F0-492E-927D-4AAF001E79E2}"/>
              </a:ext>
            </a:extLst>
          </p:cNvPr>
          <p:cNvSpPr txBox="1"/>
          <p:nvPr/>
        </p:nvSpPr>
        <p:spPr>
          <a:xfrm>
            <a:off x="8173358" y="1493008"/>
            <a:ext cx="168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Lebensumfeld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DD9A6C-DB36-4796-B539-43DEDE1ABD62}"/>
              </a:ext>
            </a:extLst>
          </p:cNvPr>
          <p:cNvSpPr txBox="1"/>
          <p:nvPr/>
        </p:nvSpPr>
        <p:spPr>
          <a:xfrm>
            <a:off x="3173045" y="4596588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Klima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6C61D35-653E-46E2-AB65-264DE2E1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20" y="3721474"/>
            <a:ext cx="768514" cy="7685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1F4BF94-9305-4AE3-BB05-F3E06D9A5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04" y="5791060"/>
            <a:ext cx="768514" cy="76851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AE4C86B-4049-400E-9DB2-1DEE2BF2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15" y="272716"/>
            <a:ext cx="768514" cy="76851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6ABBF2C-5882-4E68-A69D-9FD1CE23F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14" y="563847"/>
            <a:ext cx="770400" cy="770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176ADF2-D184-458A-96C0-CDF77DF6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91" y="2174081"/>
            <a:ext cx="768514" cy="76851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328BFD6-0CA0-477F-981B-2775116FF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1" y="5652413"/>
            <a:ext cx="770400" cy="7704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B5D4395-4E90-4761-A8FC-71B6990AB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95" y="4362881"/>
            <a:ext cx="768514" cy="76851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163317B-4398-4F26-A574-ADBA19F1D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62" y="2497722"/>
            <a:ext cx="770400" cy="7704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FA21052-7303-4334-8A5D-ACBBC6CCE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24" y="753386"/>
            <a:ext cx="770400" cy="7704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F732DE2-229A-4EE4-AE88-0C85D04E4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3" y="2049379"/>
            <a:ext cx="768514" cy="7685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285F91-D304-4E85-B642-B1196EB0A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60" y="745730"/>
            <a:ext cx="768515" cy="76851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D99702F-9534-4A63-B8C3-1ED6600EC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51" y="1523786"/>
            <a:ext cx="819510" cy="81951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03060DB-5651-451D-A0C4-C1C37B7B81BA}"/>
              </a:ext>
            </a:extLst>
          </p:cNvPr>
          <p:cNvSpPr/>
          <p:nvPr/>
        </p:nvSpPr>
        <p:spPr>
          <a:xfrm>
            <a:off x="3722359" y="746802"/>
            <a:ext cx="163191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Schutzgebiete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B2ECB913-057D-4BCB-B29C-B5B041F2664D}"/>
              </a:ext>
            </a:extLst>
          </p:cNvPr>
          <p:cNvSpPr/>
          <p:nvPr/>
        </p:nvSpPr>
        <p:spPr>
          <a:xfrm>
            <a:off x="456813" y="1523786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Biotopverbund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50FDBD8-871B-4C2E-8D74-D80E715A513C}"/>
              </a:ext>
            </a:extLst>
          </p:cNvPr>
          <p:cNvSpPr/>
          <p:nvPr/>
        </p:nvSpPr>
        <p:spPr>
          <a:xfrm>
            <a:off x="1600252" y="2096225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Gewässer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1E4822C-D8F6-479D-A485-32251238491C}"/>
              </a:ext>
            </a:extLst>
          </p:cNvPr>
          <p:cNvSpPr/>
          <p:nvPr/>
        </p:nvSpPr>
        <p:spPr>
          <a:xfrm>
            <a:off x="910389" y="690459"/>
            <a:ext cx="18104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nachhaltige Landwirtschaft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979A2EB-5FF7-4240-8EC1-6C7E6ED1398C}"/>
              </a:ext>
            </a:extLst>
          </p:cNvPr>
          <p:cNvSpPr/>
          <p:nvPr/>
        </p:nvSpPr>
        <p:spPr>
          <a:xfrm>
            <a:off x="3250032" y="2437647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Artenschutz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3A4ED63-ED24-4C62-BAD4-8D4325FA4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3" y="4819945"/>
            <a:ext cx="768514" cy="768514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23F75A05-4925-4BF9-A6C8-477F54DE7357}"/>
              </a:ext>
            </a:extLst>
          </p:cNvPr>
          <p:cNvSpPr/>
          <p:nvPr/>
        </p:nvSpPr>
        <p:spPr>
          <a:xfrm>
            <a:off x="813149" y="3954038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Klimabilanz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BF776BA-8D21-4015-8649-B2CF2F3B70F6}"/>
              </a:ext>
            </a:extLst>
          </p:cNvPr>
          <p:cNvSpPr/>
          <p:nvPr/>
        </p:nvSpPr>
        <p:spPr>
          <a:xfrm>
            <a:off x="3122486" y="3944367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Windkraft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DE39577C-E3D0-4D2D-BF56-A33CDE963D65}"/>
              </a:ext>
            </a:extLst>
          </p:cNvPr>
          <p:cNvSpPr/>
          <p:nvPr/>
        </p:nvSpPr>
        <p:spPr>
          <a:xfrm>
            <a:off x="1281703" y="4487344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Solarenergie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BD1EFC34-FFD3-435C-801E-9559913339F2}"/>
              </a:ext>
            </a:extLst>
          </p:cNvPr>
          <p:cNvSpPr/>
          <p:nvPr/>
        </p:nvSpPr>
        <p:spPr>
          <a:xfrm>
            <a:off x="4223967" y="4675738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Erdwärme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8BFB982-054C-4F6B-BB81-1718D7F2BD6B}"/>
              </a:ext>
            </a:extLst>
          </p:cNvPr>
          <p:cNvSpPr/>
          <p:nvPr/>
        </p:nvSpPr>
        <p:spPr>
          <a:xfrm>
            <a:off x="1298824" y="5168585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Biogas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047AAE0-7D2F-4E00-9CD9-DCB51E88D255}"/>
              </a:ext>
            </a:extLst>
          </p:cNvPr>
          <p:cNvSpPr/>
          <p:nvPr/>
        </p:nvSpPr>
        <p:spPr>
          <a:xfrm>
            <a:off x="3734395" y="5665405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Förderrichtlinie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D79B0898-2B19-4E5C-A07B-AEEEDBDBC276}"/>
              </a:ext>
            </a:extLst>
          </p:cNvPr>
          <p:cNvSpPr/>
          <p:nvPr/>
        </p:nvSpPr>
        <p:spPr>
          <a:xfrm>
            <a:off x="484916" y="5680411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ÖPNV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88FD5F10-4A3E-4D33-B0E3-8BADBC4B894E}"/>
              </a:ext>
            </a:extLst>
          </p:cNvPr>
          <p:cNvSpPr/>
          <p:nvPr/>
        </p:nvSpPr>
        <p:spPr>
          <a:xfrm>
            <a:off x="2931483" y="5118043"/>
            <a:ext cx="188053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1"/>
                </a:solidFill>
              </a:rPr>
              <a:t>fahrradfreundlich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B9AAAD7E-F237-4322-9739-0F16CE707F1F}"/>
              </a:ext>
            </a:extLst>
          </p:cNvPr>
          <p:cNvSpPr/>
          <p:nvPr/>
        </p:nvSpPr>
        <p:spPr>
          <a:xfrm>
            <a:off x="6025160" y="1425672"/>
            <a:ext cx="21481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Lebensmittelrettung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C0BA91F-E0C6-4959-A2A1-3E92AF427219}"/>
              </a:ext>
            </a:extLst>
          </p:cNvPr>
          <p:cNvSpPr/>
          <p:nvPr/>
        </p:nvSpPr>
        <p:spPr>
          <a:xfrm>
            <a:off x="7991262" y="2806979"/>
            <a:ext cx="21481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Müllvermeidung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AA3A0BA-BF1E-415B-BC6F-DEAE83A025C4}"/>
              </a:ext>
            </a:extLst>
          </p:cNvPr>
          <p:cNvSpPr/>
          <p:nvPr/>
        </p:nvSpPr>
        <p:spPr>
          <a:xfrm>
            <a:off x="8835124" y="2304040"/>
            <a:ext cx="137782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Trinkwasser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6B8899AB-10D5-41AF-A251-51DEE820AF84}"/>
              </a:ext>
            </a:extLst>
          </p:cNvPr>
          <p:cNvSpPr/>
          <p:nvPr/>
        </p:nvSpPr>
        <p:spPr>
          <a:xfrm>
            <a:off x="6431049" y="2118425"/>
            <a:ext cx="21481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Bildungsangebot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049AF35A-9AC5-45B8-BFE3-7E04BCE0BCAC}"/>
              </a:ext>
            </a:extLst>
          </p:cNvPr>
          <p:cNvSpPr/>
          <p:nvPr/>
        </p:nvSpPr>
        <p:spPr>
          <a:xfrm>
            <a:off x="10578210" y="1531255"/>
            <a:ext cx="137782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Dorfzentren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C66EC55A-6A4C-4DA3-915C-ADAD0A0DA0D4}"/>
              </a:ext>
            </a:extLst>
          </p:cNvPr>
          <p:cNvSpPr/>
          <p:nvPr/>
        </p:nvSpPr>
        <p:spPr>
          <a:xfrm>
            <a:off x="8191001" y="1808249"/>
            <a:ext cx="21481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 err="1">
                <a:ln/>
                <a:solidFill>
                  <a:schemeClr val="accent2"/>
                </a:solidFill>
              </a:rPr>
              <a:t>Repair-Cafe</a:t>
            </a:r>
            <a:endParaRPr lang="de-DE" b="1" cap="none" spc="0" dirty="0">
              <a:ln/>
              <a:solidFill>
                <a:schemeClr val="accent2"/>
              </a:solidFill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55E1813-DDA3-4BBF-87DF-6C48B8238100}"/>
              </a:ext>
            </a:extLst>
          </p:cNvPr>
          <p:cNvSpPr/>
          <p:nvPr/>
        </p:nvSpPr>
        <p:spPr>
          <a:xfrm>
            <a:off x="8112718" y="472307"/>
            <a:ext cx="116365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Fair-Trade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1E55223E-1F71-44E9-A039-EFD25537E180}"/>
              </a:ext>
            </a:extLst>
          </p:cNvPr>
          <p:cNvSpPr/>
          <p:nvPr/>
        </p:nvSpPr>
        <p:spPr>
          <a:xfrm>
            <a:off x="7996797" y="1056155"/>
            <a:ext cx="260908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2"/>
                </a:solidFill>
              </a:rPr>
              <a:t>Kulturveranstaltungen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D5B36DE-9BBC-4678-8A12-0373BF9646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0" y="4508336"/>
            <a:ext cx="768514" cy="768514"/>
          </a:xfrm>
          <a:prstGeom prst="rect">
            <a:avLst/>
          </a:prstGeom>
        </p:spPr>
      </p:pic>
      <p:sp>
        <p:nvSpPr>
          <p:cNvPr id="56" name="Rechteck 55">
            <a:extLst>
              <a:ext uri="{FF2B5EF4-FFF2-40B4-BE49-F238E27FC236}">
                <a16:creationId xmlns:a16="http://schemas.microsoft.com/office/drawing/2014/main" id="{15095182-33DC-4D27-8CFB-31E0C7E944E4}"/>
              </a:ext>
            </a:extLst>
          </p:cNvPr>
          <p:cNvSpPr/>
          <p:nvPr/>
        </p:nvSpPr>
        <p:spPr>
          <a:xfrm>
            <a:off x="10253826" y="3787104"/>
            <a:ext cx="125619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rgbClr val="C00000"/>
                </a:solidFill>
              </a:rPr>
              <a:t>Innovation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93A974D-D244-42B6-A3CD-87BB0703EEF1}"/>
              </a:ext>
            </a:extLst>
          </p:cNvPr>
          <p:cNvSpPr/>
          <p:nvPr/>
        </p:nvSpPr>
        <p:spPr>
          <a:xfrm>
            <a:off x="7815807" y="4324619"/>
            <a:ext cx="17568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rgbClr val="C00000"/>
                </a:solidFill>
              </a:rPr>
              <a:t>Gewerbegebiete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2932968A-65FD-4ABC-A2BD-523415448E01}"/>
              </a:ext>
            </a:extLst>
          </p:cNvPr>
          <p:cNvSpPr/>
          <p:nvPr/>
        </p:nvSpPr>
        <p:spPr>
          <a:xfrm>
            <a:off x="6959714" y="5652413"/>
            <a:ext cx="19281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rgbClr val="C00000"/>
                </a:solidFill>
              </a:rPr>
              <a:t>Flächenverbrauch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7FD757C1-8E56-4743-ACAD-D120801B8CEF}"/>
              </a:ext>
            </a:extLst>
          </p:cNvPr>
          <p:cNvSpPr/>
          <p:nvPr/>
        </p:nvSpPr>
        <p:spPr>
          <a:xfrm>
            <a:off x="9703781" y="5364992"/>
            <a:ext cx="15633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>
                <a:ln/>
                <a:solidFill>
                  <a:srgbClr val="C00000"/>
                </a:solidFill>
              </a:rPr>
              <a:t>sozialer </a:t>
            </a:r>
            <a:r>
              <a:rPr lang="de-DE" b="1" cap="none" spc="0" dirty="0">
                <a:ln/>
                <a:solidFill>
                  <a:srgbClr val="C00000"/>
                </a:solidFill>
              </a:rPr>
              <a:t>Wohnungsbau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577A30D1-E933-4EEC-9645-D774D0F0E740}"/>
              </a:ext>
            </a:extLst>
          </p:cNvPr>
          <p:cNvSpPr/>
          <p:nvPr/>
        </p:nvSpPr>
        <p:spPr>
          <a:xfrm>
            <a:off x="7563157" y="5104162"/>
            <a:ext cx="262436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rgbClr val="C00000"/>
                </a:solidFill>
              </a:rPr>
              <a:t>nachhaltige Verwaltung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0C5D6273-51FD-44D7-BCD2-0537E9299BE3}"/>
              </a:ext>
            </a:extLst>
          </p:cNvPr>
          <p:cNvSpPr/>
          <p:nvPr/>
        </p:nvSpPr>
        <p:spPr>
          <a:xfrm>
            <a:off x="7825627" y="3966804"/>
            <a:ext cx="20994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>
                <a:ln/>
                <a:solidFill>
                  <a:srgbClr val="C00000"/>
                </a:solidFill>
              </a:rPr>
              <a:t>regionale </a:t>
            </a:r>
            <a:r>
              <a:rPr lang="de-DE" b="1" cap="none" spc="0" dirty="0">
                <a:ln/>
                <a:solidFill>
                  <a:srgbClr val="C00000"/>
                </a:solidFill>
              </a:rPr>
              <a:t>Produkte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CBC249B1-7B87-49D7-B0DF-5C224CBD3CE1}"/>
              </a:ext>
            </a:extLst>
          </p:cNvPr>
          <p:cNvSpPr/>
          <p:nvPr/>
        </p:nvSpPr>
        <p:spPr>
          <a:xfrm>
            <a:off x="9703781" y="4197411"/>
            <a:ext cx="18521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>
                <a:ln/>
                <a:solidFill>
                  <a:srgbClr val="C00000"/>
                </a:solidFill>
              </a:rPr>
              <a:t>nachhaltiger </a:t>
            </a:r>
            <a:r>
              <a:rPr lang="de-DE" b="1" cap="none" spc="0" dirty="0">
                <a:ln/>
                <a:solidFill>
                  <a:srgbClr val="C00000"/>
                </a:solidFill>
              </a:rPr>
              <a:t>Tourismus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13F8E78-782A-43D6-B090-BAA418E0652D}"/>
              </a:ext>
            </a:extLst>
          </p:cNvPr>
          <p:cNvSpPr/>
          <p:nvPr/>
        </p:nvSpPr>
        <p:spPr>
          <a:xfrm>
            <a:off x="1455143" y="2564426"/>
            <a:ext cx="16497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nachhaltige Forstwirtschaft</a:t>
            </a:r>
          </a:p>
        </p:txBody>
      </p:sp>
    </p:spTree>
    <p:extLst>
      <p:ext uri="{BB962C8B-B14F-4D97-AF65-F5344CB8AC3E}">
        <p14:creationId xmlns:p14="http://schemas.microsoft.com/office/powerpoint/2010/main" val="196866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B3FCC4-05B4-4B40-84A9-DA2BECC47475}"/>
              </a:ext>
            </a:extLst>
          </p:cNvPr>
          <p:cNvGrpSpPr/>
          <p:nvPr/>
        </p:nvGrpSpPr>
        <p:grpSpPr>
          <a:xfrm>
            <a:off x="216568" y="272716"/>
            <a:ext cx="5638800" cy="3321651"/>
            <a:chOff x="216568" y="272716"/>
            <a:chExt cx="5638800" cy="3321651"/>
          </a:xfrm>
        </p:grpSpPr>
        <p:sp>
          <p:nvSpPr>
            <p:cNvPr id="5" name="Wolke 4">
              <a:extLst>
                <a:ext uri="{FF2B5EF4-FFF2-40B4-BE49-F238E27FC236}">
                  <a16:creationId xmlns:a16="http://schemas.microsoft.com/office/drawing/2014/main" id="{EAFAFA4F-EDA8-490E-9D82-814C1B2C216A}"/>
                </a:ext>
              </a:extLst>
            </p:cNvPr>
            <p:cNvSpPr/>
            <p:nvPr/>
          </p:nvSpPr>
          <p:spPr>
            <a:xfrm>
              <a:off x="216568" y="272716"/>
              <a:ext cx="5638800" cy="332165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DA3701C-3D33-411E-9179-A9F72F521AB1}"/>
                </a:ext>
              </a:extLst>
            </p:cNvPr>
            <p:cNvSpPr txBox="1"/>
            <p:nvPr/>
          </p:nvSpPr>
          <p:spPr>
            <a:xfrm>
              <a:off x="2552201" y="1680047"/>
              <a:ext cx="1649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Landnutzung</a:t>
              </a: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3A546F-764F-4264-89B0-71743F210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83" y="2049379"/>
              <a:ext cx="768514" cy="76851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B9FB939-1FF5-4638-99C9-E1F67DFF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660" y="745730"/>
              <a:ext cx="768515" cy="76851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9CE544B-7455-45A8-AAD6-0B113A79E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51" y="1523786"/>
              <a:ext cx="819510" cy="819510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C971B0C-E5FB-4AF5-8224-7F115283F641}"/>
                </a:ext>
              </a:extLst>
            </p:cNvPr>
            <p:cNvSpPr/>
            <p:nvPr/>
          </p:nvSpPr>
          <p:spPr>
            <a:xfrm>
              <a:off x="3716619" y="610308"/>
              <a:ext cx="1577276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Schutzgebiete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5C67211-4657-4FB3-84C1-FF5C539E85AC}"/>
                </a:ext>
              </a:extLst>
            </p:cNvPr>
            <p:cNvSpPr/>
            <p:nvPr/>
          </p:nvSpPr>
          <p:spPr>
            <a:xfrm>
              <a:off x="456813" y="1523786"/>
              <a:ext cx="16497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Biotopverbund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73F0FC9-851B-43A0-9343-79CE1B82C054}"/>
                </a:ext>
              </a:extLst>
            </p:cNvPr>
            <p:cNvSpPr/>
            <p:nvPr/>
          </p:nvSpPr>
          <p:spPr>
            <a:xfrm>
              <a:off x="1600252" y="2096225"/>
              <a:ext cx="16497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Gewässer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130A01A-B930-41F5-8EE5-E7299EE015E5}"/>
                </a:ext>
              </a:extLst>
            </p:cNvPr>
            <p:cNvSpPr/>
            <p:nvPr/>
          </p:nvSpPr>
          <p:spPr>
            <a:xfrm>
              <a:off x="910389" y="690459"/>
              <a:ext cx="181047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nachhaltige Landwirtschaft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B2E865E-87DE-40F4-B283-6380A7FF9ECA}"/>
                </a:ext>
              </a:extLst>
            </p:cNvPr>
            <p:cNvSpPr/>
            <p:nvPr/>
          </p:nvSpPr>
          <p:spPr>
            <a:xfrm>
              <a:off x="3250032" y="2437647"/>
              <a:ext cx="16497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Artenschutz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E39600-1984-4C33-96E2-59849CDBE6BE}"/>
                </a:ext>
              </a:extLst>
            </p:cNvPr>
            <p:cNvSpPr/>
            <p:nvPr/>
          </p:nvSpPr>
          <p:spPr>
            <a:xfrm>
              <a:off x="1386188" y="2550116"/>
              <a:ext cx="164978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DE" b="1" cap="none" spc="0" dirty="0">
                  <a:ln/>
                  <a:solidFill>
                    <a:schemeClr val="accent6"/>
                  </a:solidFill>
                </a:rPr>
                <a:t>nachhaltige Forstwirtschaft</a:t>
              </a: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3616CBBD-CE24-40C5-BCB1-5FF0D82952DF}"/>
              </a:ext>
            </a:extLst>
          </p:cNvPr>
          <p:cNvSpPr/>
          <p:nvPr/>
        </p:nvSpPr>
        <p:spPr>
          <a:xfrm>
            <a:off x="1782547" y="4894789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Biotopverbund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D2722CB-092D-4883-A0EF-46500C047056}"/>
              </a:ext>
            </a:extLst>
          </p:cNvPr>
          <p:cNvSpPr/>
          <p:nvPr/>
        </p:nvSpPr>
        <p:spPr>
          <a:xfrm>
            <a:off x="1668292" y="5631976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Artenschutz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E2040696-1C75-4C3E-9031-DED7BEFD59B5}"/>
              </a:ext>
            </a:extLst>
          </p:cNvPr>
          <p:cNvSpPr/>
          <p:nvPr/>
        </p:nvSpPr>
        <p:spPr>
          <a:xfrm>
            <a:off x="445468" y="4215252"/>
            <a:ext cx="1018674" cy="1212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90EC980C-FEBC-4A08-9231-7B68836C843B}"/>
              </a:ext>
            </a:extLst>
          </p:cNvPr>
          <p:cNvSpPr/>
          <p:nvPr/>
        </p:nvSpPr>
        <p:spPr>
          <a:xfrm>
            <a:off x="445468" y="5018806"/>
            <a:ext cx="1018674" cy="1212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D9F26D40-1762-466C-9003-A11B89332DBE}"/>
              </a:ext>
            </a:extLst>
          </p:cNvPr>
          <p:cNvSpPr/>
          <p:nvPr/>
        </p:nvSpPr>
        <p:spPr>
          <a:xfrm>
            <a:off x="445468" y="5755993"/>
            <a:ext cx="1018674" cy="1212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B2C5677-BEB5-4CEF-AC6C-732CBC475CE0}"/>
              </a:ext>
            </a:extLst>
          </p:cNvPr>
          <p:cNvSpPr/>
          <p:nvPr/>
        </p:nvSpPr>
        <p:spPr>
          <a:xfrm>
            <a:off x="1727311" y="4091234"/>
            <a:ext cx="16497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b="1" cap="none" spc="0" dirty="0">
                <a:ln/>
                <a:solidFill>
                  <a:schemeClr val="accent6"/>
                </a:solidFill>
              </a:rPr>
              <a:t>Schutzgebiete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73058AFF-FCD1-4DE7-8659-1D58B585E3D3}"/>
              </a:ext>
            </a:extLst>
          </p:cNvPr>
          <p:cNvSpPr/>
          <p:nvPr/>
        </p:nvSpPr>
        <p:spPr>
          <a:xfrm>
            <a:off x="3659175" y="3962400"/>
            <a:ext cx="542806" cy="214987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7127C6-185E-4B55-BC72-02A5E44DECD9}"/>
              </a:ext>
            </a:extLst>
          </p:cNvPr>
          <p:cNvSpPr txBox="1"/>
          <p:nvPr/>
        </p:nvSpPr>
        <p:spPr>
          <a:xfrm>
            <a:off x="4543084" y="4852669"/>
            <a:ext cx="131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Naturschutz</a:t>
            </a:r>
          </a:p>
        </p:txBody>
      </p:sp>
    </p:spTree>
    <p:extLst>
      <p:ext uri="{BB962C8B-B14F-4D97-AF65-F5344CB8AC3E}">
        <p14:creationId xmlns:p14="http://schemas.microsoft.com/office/powerpoint/2010/main" val="311627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0" grpId="0" animBg="1"/>
      <p:bldP spid="21" grpId="0"/>
      <p:bldP spid="3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0A734-97CE-42AA-A5D5-E6F015C5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/>
              <a:t>1. Schutzgebiete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61843E-E14B-463A-AC9F-0109C0C2F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89" y="1690688"/>
            <a:ext cx="10515600" cy="184341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Ziel: 30% der Fläche soll bis 2030 unter effektivem Naturschutz stehen (</a:t>
            </a:r>
            <a:r>
              <a:rPr lang="de-DE" b="0" i="0" dirty="0">
                <a:solidFill>
                  <a:srgbClr val="000000"/>
                </a:solidFill>
                <a:effectLst/>
              </a:rPr>
              <a:t>Weltnaturvertrag CBD Montreal 2022 und </a:t>
            </a:r>
            <a:r>
              <a:rPr lang="de-DE" dirty="0"/>
              <a:t>Biodiversitätsstrategie der EU 2020)</a:t>
            </a:r>
          </a:p>
          <a:p>
            <a:pPr marL="0" indent="0">
              <a:buNone/>
            </a:pPr>
            <a:r>
              <a:rPr lang="de-DE" dirty="0"/>
              <a:t>1.1 Bestehende Schutzgebiete in der Gemeinde Wegberg</a:t>
            </a:r>
          </a:p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FFD3E6A-E746-4E4D-B37A-4523B61EE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74994"/>
              </p:ext>
            </p:extLst>
          </p:nvPr>
        </p:nvGraphicFramePr>
        <p:xfrm>
          <a:off x="415089" y="3695948"/>
          <a:ext cx="11024436" cy="2359279"/>
        </p:xfrm>
        <a:graphic>
          <a:graphicData uri="http://schemas.openxmlformats.org/drawingml/2006/table">
            <a:tbl>
              <a:tblPr firstRow="1" firstCol="1" bandRow="1"/>
              <a:tblGrid>
                <a:gridCol w="1013661">
                  <a:extLst>
                    <a:ext uri="{9D8B030D-6E8A-4147-A177-3AD203B41FA5}">
                      <a16:colId xmlns:a16="http://schemas.microsoft.com/office/drawing/2014/main" val="3855296889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50969001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4288492676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83076592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4763298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Kategorie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Fläche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Maßnahmenkonzepte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242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Tüschenbroicher Wald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108,19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Naturschutzgebiete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Helpensteiner Bachtal, ob. Schaagbachtal und Petersholz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692,87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Naturschutzgebiete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40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Meinweg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349,86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Naturschutzgebiete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6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Schwalmbruch, Muehlenbach- und Knippertzbachtal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393,14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Naturschutzgebiete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284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Schwalm, </a:t>
                      </a: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Knippertzbach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Raderveekes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und </a:t>
                      </a: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Lüttelforster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Bruch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718,72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Natura 2000-Gebiete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7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Meinweg mit Ritzroder Dünen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188,38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hlinkClick r:id="rId7"/>
                        </a:rPr>
                        <a:t>Natura 2000-Gebiete in Nordrhein-Westfalen – RP Köln – LANUV</a:t>
                      </a:r>
                      <a:r>
                        <a:rPr lang="de-DE" sz="1100" dirty="0"/>
                        <a:t> von 2021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455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Helpensteiner Bachtal – Rothenbach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162,66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Natura 2000-Gebiete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46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Schaagbachtal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149,87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Natura 2000-Gebiete in Nordrhein-Westfalen – RP Köln – LANUV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von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817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Schwalm-Nette-Platte mit Grenzwald und </a:t>
                      </a: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Meinweg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7.221,98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hlinkClick r:id="rId10"/>
                        </a:rPr>
                        <a:t>Natura 2000-Gebiete in Nordrhein-Westfalen – RP Köln – LANUV</a:t>
                      </a:r>
                      <a:r>
                        <a:rPr lang="de-DE" sz="1100" dirty="0"/>
                        <a:t> von 2023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24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Naturwaldzelle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Arsbecker Bruch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50,10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Naturwaldzellen – Wald &amp; Holz – NRW-Stiftung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736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Wildniswald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Helpensteiner</a:t>
                      </a: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Bachtal-Rothenbach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13,26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Wildniswald – Wald &amp; Holz – Regionalforstamt Niederrhein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976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1.712,67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124486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A816E5F1-06EF-4A5E-A9CC-33D0C9B22236}"/>
              </a:ext>
            </a:extLst>
          </p:cNvPr>
          <p:cNvSpPr txBox="1"/>
          <p:nvPr/>
        </p:nvSpPr>
        <p:spPr>
          <a:xfrm>
            <a:off x="1688431" y="6140545"/>
            <a:ext cx="345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20,3% der Gesamtfläche Wegbergs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10D8EA84-E6C2-4398-B2CF-51F7CDA0C226}"/>
              </a:ext>
            </a:extLst>
          </p:cNvPr>
          <p:cNvSpPr/>
          <p:nvPr/>
        </p:nvSpPr>
        <p:spPr>
          <a:xfrm>
            <a:off x="1006641" y="6217068"/>
            <a:ext cx="653716" cy="21581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9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31395AE-C72B-47DE-8023-EAC551D4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63716"/>
            <a:ext cx="9033421" cy="638656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E1C95C-ED43-4954-A308-4FC8FF5927F8}"/>
              </a:ext>
            </a:extLst>
          </p:cNvPr>
          <p:cNvSpPr txBox="1"/>
          <p:nvPr/>
        </p:nvSpPr>
        <p:spPr>
          <a:xfrm>
            <a:off x="381000" y="136298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Lage der Schutz-gebiete</a:t>
            </a:r>
          </a:p>
        </p:txBody>
      </p:sp>
    </p:spTree>
    <p:extLst>
      <p:ext uri="{BB962C8B-B14F-4D97-AF65-F5344CB8AC3E}">
        <p14:creationId xmlns:p14="http://schemas.microsoft.com/office/powerpoint/2010/main" val="84796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CF8B360-4E66-495B-AB48-BE92E477204D}"/>
              </a:ext>
            </a:extLst>
          </p:cNvPr>
          <p:cNvSpPr txBox="1"/>
          <p:nvPr/>
        </p:nvSpPr>
        <p:spPr>
          <a:xfrm>
            <a:off x="213561" y="315328"/>
            <a:ext cx="11924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1.2 Potentielle neue Schutzgebiete in der Gemeinde Wegberg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61A9688-564F-4A8E-B441-0CB30BF4D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370987"/>
              </p:ext>
            </p:extLst>
          </p:nvPr>
        </p:nvGraphicFramePr>
        <p:xfrm>
          <a:off x="458203" y="1047384"/>
          <a:ext cx="9296400" cy="989965"/>
        </p:xfrm>
        <a:graphic>
          <a:graphicData uri="http://schemas.openxmlformats.org/drawingml/2006/table">
            <a:tbl>
              <a:tblPr firstRow="1" firstCol="1" bandRow="1"/>
              <a:tblGrid>
                <a:gridCol w="4170947">
                  <a:extLst>
                    <a:ext uri="{9D8B030D-6E8A-4147-A177-3AD203B41FA5}">
                      <a16:colId xmlns:a16="http://schemas.microsoft.com/office/drawing/2014/main" val="178214279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21041546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559682425"/>
                    </a:ext>
                  </a:extLst>
                </a:gridCol>
                <a:gridCol w="2868028">
                  <a:extLst>
                    <a:ext uri="{9D8B030D-6E8A-4147-A177-3AD203B41FA5}">
                      <a16:colId xmlns:a16="http://schemas.microsoft.com/office/drawing/2014/main" val="41059994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Depot Arsbeck – Nationales Naturerbe - DBU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238,14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DBU - Bundesforstbetrieb Rhein-Weser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09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landeseigener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Meinwegwald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264,71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Wald &amp; Holz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128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Beecker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Wald – Kommunalwald Stadt Wegberg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41,00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Stadt Wegberg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79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Biotopverbundflächen zwischen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Merbeck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-Wegberg, Arsbeck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ca. 273,00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verschiedene Eigentümer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26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de-DE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816,85 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6459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9556623-12B7-46A4-BBDB-4198583DBCAC}"/>
              </a:ext>
            </a:extLst>
          </p:cNvPr>
          <p:cNvGrpSpPr/>
          <p:nvPr/>
        </p:nvGrpSpPr>
        <p:grpSpPr>
          <a:xfrm>
            <a:off x="477253" y="2504693"/>
            <a:ext cx="7198894" cy="4239398"/>
            <a:chOff x="477253" y="2504693"/>
            <a:chExt cx="7198894" cy="423939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BEE2901-7466-4CCE-955B-40A0CE490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253" y="2504693"/>
              <a:ext cx="7198894" cy="4239398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293F02E1-5E86-461B-B74F-49968CAFEABE}"/>
                </a:ext>
              </a:extLst>
            </p:cNvPr>
            <p:cNvSpPr txBox="1"/>
            <p:nvPr/>
          </p:nvSpPr>
          <p:spPr>
            <a:xfrm>
              <a:off x="3995988" y="4009524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b="1" dirty="0"/>
                <a:t>?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ACE3A678-4845-4A6E-93CB-EFC603D56265}"/>
                </a:ext>
              </a:extLst>
            </p:cNvPr>
            <p:cNvSpPr txBox="1"/>
            <p:nvPr/>
          </p:nvSpPr>
          <p:spPr>
            <a:xfrm rot="20613474">
              <a:off x="1302504" y="4082716"/>
              <a:ext cx="59997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800" dirty="0">
                  <a:solidFill>
                    <a:schemeClr val="tx1">
                      <a:alpha val="28000"/>
                    </a:schemeClr>
                  </a:solidFill>
                </a:rPr>
                <a:t>Vorschlag!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12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E8321-3479-4AE5-8AD9-C8EBB4FD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78002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/>
              <a:t>1.3 Qualität der Schutzgebiete am Beispiel Schwalm – Einhaltung der Maßnahmenkonzepte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6C6774-DB11-49BC-95D8-0F4A5102141F}"/>
              </a:ext>
            </a:extLst>
          </p:cNvPr>
          <p:cNvSpPr txBox="1"/>
          <p:nvPr/>
        </p:nvSpPr>
        <p:spPr>
          <a:xfrm>
            <a:off x="677779" y="1949116"/>
            <a:ext cx="798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siehe Veranstaltung am 03.06. um 19.00 in der Wegberger Mühle</a:t>
            </a:r>
          </a:p>
        </p:txBody>
      </p:sp>
      <p:pic>
        <p:nvPicPr>
          <p:cNvPr id="1026" name="Picture 2" descr="Kulinarische Mühlenwanderung Wegberg » Niederrheinscout">
            <a:extLst>
              <a:ext uri="{FF2B5EF4-FFF2-40B4-BE49-F238E27FC236}">
                <a16:creationId xmlns:a16="http://schemas.microsoft.com/office/drawing/2014/main" id="{E80F5499-6F96-4DE0-82D8-FA7FB631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5" y="2414245"/>
            <a:ext cx="7567863" cy="42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E82B5-51F5-4953-BA92-61C5F934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C5CBD0-E9C6-40E6-B764-D6481B13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Auswahl der Flächen und Ausweisung neuer Schutzgebiete über die obere bzw. die untere Naturschutzbehörde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Überprüfung der Einhaltung bestehender Maßnahmenkonzepte und Aktualisierung der Konzepte für die Naturschutzgebiete</a:t>
            </a:r>
          </a:p>
          <a:p>
            <a:endParaRPr lang="de-DE" dirty="0"/>
          </a:p>
          <a:p>
            <a:r>
              <a:rPr lang="de-DE" dirty="0"/>
              <a:t>Aktualisierung des Landschaftsplans durch die untere Naturschutzbehörde</a:t>
            </a:r>
          </a:p>
        </p:txBody>
      </p:sp>
    </p:spTree>
    <p:extLst>
      <p:ext uri="{BB962C8B-B14F-4D97-AF65-F5344CB8AC3E}">
        <p14:creationId xmlns:p14="http://schemas.microsoft.com/office/powerpoint/2010/main" val="18209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D2A5A-0F31-4850-A3FB-2E79CD9E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201"/>
          </a:xfrm>
        </p:spPr>
        <p:txBody>
          <a:bodyPr/>
          <a:lstStyle/>
          <a:p>
            <a:r>
              <a:rPr lang="de-DE" dirty="0"/>
              <a:t>2. Biotopverbund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73502E-DF87-4F29-B5A5-2CE137C5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68" y="1267325"/>
            <a:ext cx="10515600" cy="5225549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de-DE" dirty="0"/>
              <a:t>Ziel: </a:t>
            </a:r>
            <a:r>
              <a:rPr lang="de-DE" b="1" i="0" dirty="0">
                <a:solidFill>
                  <a:srgbClr val="3C506E"/>
                </a:solidFill>
                <a:effectLst/>
                <a:latin typeface="BentonSans-Regular"/>
              </a:rPr>
              <a:t>§ 35 </a:t>
            </a:r>
            <a:r>
              <a:rPr lang="de-DE" b="1" i="0" dirty="0" err="1">
                <a:solidFill>
                  <a:srgbClr val="3C506E"/>
                </a:solidFill>
                <a:effectLst/>
                <a:latin typeface="BentonSans-Regular"/>
              </a:rPr>
              <a:t>LNatSchG</a:t>
            </a:r>
            <a:r>
              <a:rPr lang="de-DE" b="1" i="0" dirty="0">
                <a:solidFill>
                  <a:srgbClr val="3C506E"/>
                </a:solidFill>
                <a:effectLst/>
                <a:latin typeface="BentonSans-Regular"/>
              </a:rPr>
              <a:t> NRW – Biotopverbund (zu </a:t>
            </a:r>
            <a:r>
              <a:rPr lang="de-DE" b="1" i="0" u="none" strike="noStrike" dirty="0">
                <a:solidFill>
                  <a:srgbClr val="3C506E"/>
                </a:solidFill>
                <a:effectLst/>
                <a:latin typeface="BentonSans-Bold"/>
              </a:rPr>
              <a:t>§ 20 Absatz 1 des Bundesnaturschutzgesetzes</a:t>
            </a:r>
            <a:r>
              <a:rPr lang="de-DE" b="1" i="0" dirty="0">
                <a:solidFill>
                  <a:srgbClr val="3C506E"/>
                </a:solidFill>
                <a:effectLst/>
                <a:latin typeface="BentonSans-Regular"/>
              </a:rPr>
              <a:t>): </a:t>
            </a:r>
            <a:r>
              <a:rPr lang="de-DE" b="0" i="0" dirty="0">
                <a:solidFill>
                  <a:srgbClr val="333333"/>
                </a:solidFill>
                <a:effectLst/>
                <a:latin typeface="BentonSans-Regular"/>
              </a:rPr>
              <a:t>Im Land Nordrhein-Westfalen ist ein Netz räumlich oder funktional verbundener Biotope (Biotopverbund) darzustellen und festzusetzen, das 15 Prozent der Landesfläche umfasst.</a:t>
            </a:r>
          </a:p>
          <a:p>
            <a:pPr marL="0" indent="0">
              <a:lnSpc>
                <a:spcPct val="120000"/>
              </a:lnSpc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r>
              <a:rPr lang="de-DE" dirty="0"/>
              <a:t>Bestehende Planungen zum Biotopverbund im Stadtgebiet Wegberg</a:t>
            </a:r>
          </a:p>
          <a:p>
            <a:pPr algn="l">
              <a:lnSpc>
                <a:spcPct val="120000"/>
              </a:lnSpc>
            </a:pPr>
            <a:r>
              <a:rPr lang="de-DE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Fachbeitrag des Naturschutzes und der Landschaftspflege für die Planungsregion des Regierungsbezirks Köln vom LANUV - </a:t>
            </a:r>
            <a:r>
              <a:rPr lang="de-DE" u="sng" dirty="0">
                <a:solidFill>
                  <a:srgbClr val="3D5E0E"/>
                </a:solidFill>
                <a:latin typeface="Arial" panose="020B0604020202020204" pitchFamily="34" charset="0"/>
                <a:hlinkClick r:id="rId2"/>
              </a:rPr>
              <a:t>Biotopverbundsystem für die Kreise Düren und Heinsberg</a:t>
            </a:r>
            <a:endParaRPr lang="de-DE" dirty="0">
              <a:latin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de-DE" b="0" i="0" dirty="0">
                <a:effectLst/>
                <a:latin typeface="Arial" panose="020B0604020202020204" pitchFamily="34" charset="0"/>
              </a:rPr>
              <a:t>Landschaftsplan 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Schwalmplatte</a:t>
            </a:r>
            <a:r>
              <a:rPr lang="de-DE" b="0" i="0" dirty="0">
                <a:effectLst/>
                <a:latin typeface="Arial" panose="020B0604020202020204" pitchFamily="34" charset="0"/>
              </a:rPr>
              <a:t> vom Kreis Heinsberg </a:t>
            </a:r>
            <a:r>
              <a:rPr lang="de-DE" dirty="0">
                <a:hlinkClick r:id="rId3"/>
              </a:rPr>
              <a:t>Landschaftsplan III/6 </a:t>
            </a:r>
            <a:r>
              <a:rPr lang="de-DE" dirty="0" err="1">
                <a:hlinkClick r:id="rId3"/>
              </a:rPr>
              <a:t>Schwalmplatte</a:t>
            </a:r>
            <a:r>
              <a:rPr lang="de-DE" dirty="0">
                <a:hlinkClick r:id="rId3"/>
              </a:rPr>
              <a:t> - Serviceportal Kreis Heinsberg</a:t>
            </a:r>
            <a:endParaRPr lang="de-DE" b="0" i="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/>
              <a:t>Biotopverbundkonzept für das Rheinische Revier der Naturschutzverbände: </a:t>
            </a:r>
            <a:r>
              <a:rPr lang="de-DE" dirty="0">
                <a:hlinkClick r:id="rId4"/>
              </a:rPr>
              <a:t>Biotopverbund Rheinisches Revier</a:t>
            </a:r>
            <a:r>
              <a:rPr lang="de-DE" dirty="0"/>
              <a:t> </a:t>
            </a:r>
          </a:p>
          <a:p>
            <a:pPr>
              <a:lnSpc>
                <a:spcPct val="120000"/>
              </a:lnSpc>
            </a:pPr>
            <a:r>
              <a:rPr lang="de-DE" b="0" i="0" dirty="0">
                <a:solidFill>
                  <a:srgbClr val="333333"/>
                </a:solidFill>
                <a:effectLst/>
                <a:latin typeface="DIN Next W02 Regular"/>
                <a:hlinkClick r:id="rId5"/>
              </a:rPr>
              <a:t>Biotopverbund im Westen - der „Westwall“ im Kreis Heinsberg, </a:t>
            </a:r>
            <a:r>
              <a:rPr lang="de-DE" dirty="0" err="1">
                <a:hlinkClick r:id="rId5"/>
              </a:rPr>
              <a:t>KuLaDig</a:t>
            </a:r>
            <a:r>
              <a:rPr lang="de-DE" dirty="0">
                <a:hlinkClick r:id="rId5"/>
              </a:rPr>
              <a:t> – LVR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3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Breitbild</PresentationFormat>
  <Paragraphs>202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BentonSans-Bold</vt:lpstr>
      <vt:lpstr>BentonSans-Regular</vt:lpstr>
      <vt:lpstr>Calibri</vt:lpstr>
      <vt:lpstr>Calibri Light</vt:lpstr>
      <vt:lpstr>DIN Next W02 Regular</vt:lpstr>
      <vt:lpstr>Office</vt:lpstr>
      <vt:lpstr>PowerPoint-Präsentation</vt:lpstr>
      <vt:lpstr>PowerPoint-Präsentation</vt:lpstr>
      <vt:lpstr>PowerPoint-Präsentation</vt:lpstr>
      <vt:lpstr>1. Schutzgebiete</vt:lpstr>
      <vt:lpstr>PowerPoint-Präsentation</vt:lpstr>
      <vt:lpstr>PowerPoint-Präsentation</vt:lpstr>
      <vt:lpstr>1.3 Qualität der Schutzgebiete am Beispiel Schwalm – Einhaltung der Maßnahmenkonzepte</vt:lpstr>
      <vt:lpstr>Maßnahmen</vt:lpstr>
      <vt:lpstr>2. Biotopverbund</vt:lpstr>
      <vt:lpstr>Darstellung Biotopverbundflächen nach LANUV</vt:lpstr>
      <vt:lpstr>Gesetzliche Grundlagen und Umsetzung</vt:lpstr>
      <vt:lpstr>PowerPoint-Präsentation</vt:lpstr>
      <vt:lpstr>PowerPoint-Präsentation</vt:lpstr>
      <vt:lpstr>Biotopverbundfläche zwischen Meinwegwald und Schwalm</vt:lpstr>
      <vt:lpstr>Maßnahmen</vt:lpstr>
      <vt:lpstr>3. Artenschutz</vt:lpstr>
      <vt:lpstr>Maßnahmen</vt:lpstr>
      <vt:lpstr>Endergebnis</vt:lpstr>
      <vt:lpstr>Fahrplan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Nobis, Ralph (Wegberg)</dc:creator>
  <cp:lastModifiedBy>Nobis, Ralph (Wegberg)</cp:lastModifiedBy>
  <cp:revision>120</cp:revision>
  <dcterms:created xsi:type="dcterms:W3CDTF">2024-04-10T11:16:28Z</dcterms:created>
  <dcterms:modified xsi:type="dcterms:W3CDTF">2024-05-22T12:59:48Z</dcterms:modified>
</cp:coreProperties>
</file>